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50"/>
  </p:notesMasterIdLst>
  <p:handoutMasterIdLst>
    <p:handoutMasterId r:id="rId51"/>
  </p:handoutMasterIdLst>
  <p:sldIdLst>
    <p:sldId id="325" r:id="rId2"/>
    <p:sldId id="347" r:id="rId3"/>
    <p:sldId id="420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3" r:id="rId13"/>
    <p:sldId id="431" r:id="rId14"/>
    <p:sldId id="436" r:id="rId15"/>
    <p:sldId id="432" r:id="rId16"/>
    <p:sldId id="438" r:id="rId17"/>
    <p:sldId id="437" r:id="rId18"/>
    <p:sldId id="439" r:id="rId19"/>
    <p:sldId id="440" r:id="rId20"/>
    <p:sldId id="443" r:id="rId21"/>
    <p:sldId id="441" r:id="rId22"/>
    <p:sldId id="442" r:id="rId23"/>
    <p:sldId id="434" r:id="rId24"/>
    <p:sldId id="446" r:id="rId25"/>
    <p:sldId id="460" r:id="rId26"/>
    <p:sldId id="444" r:id="rId27"/>
    <p:sldId id="448" r:id="rId28"/>
    <p:sldId id="447" r:id="rId29"/>
    <p:sldId id="449" r:id="rId30"/>
    <p:sldId id="445" r:id="rId31"/>
    <p:sldId id="451" r:id="rId32"/>
    <p:sldId id="450" r:id="rId33"/>
    <p:sldId id="453" r:id="rId34"/>
    <p:sldId id="454" r:id="rId35"/>
    <p:sldId id="452" r:id="rId36"/>
    <p:sldId id="458" r:id="rId37"/>
    <p:sldId id="456" r:id="rId38"/>
    <p:sldId id="457" r:id="rId39"/>
    <p:sldId id="455" r:id="rId40"/>
    <p:sldId id="459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2922" autoAdjust="0"/>
  </p:normalViewPr>
  <p:slideViewPr>
    <p:cSldViewPr>
      <p:cViewPr varScale="1">
        <p:scale>
          <a:sx n="123" d="100"/>
          <a:sy n="123" d="100"/>
        </p:scale>
        <p:origin x="1614" y="102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16-Jan-15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11 </a:t>
            </a:r>
            <a:r>
              <a:rPr lang="de-DE" dirty="0" smtClean="0"/>
              <a:t>–</a:t>
            </a:r>
            <a:r>
              <a:rPr lang="en-US" dirty="0" smtClean="0"/>
              <a:t> 16.01.2015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9618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</a:t>
            </a:r>
            <a:r>
              <a:rPr lang="en-US" sz="1000" dirty="0" err="1" smtClean="0">
                <a:solidFill>
                  <a:schemeClr val="tx1"/>
                </a:solidFill>
              </a:rPr>
              <a:t>Konrad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Dr.-</a:t>
            </a:r>
            <a:r>
              <a:rPr lang="en-US" sz="1000" dirty="0" err="1" smtClean="0">
                <a:solidFill>
                  <a:schemeClr val="tx1"/>
                </a:solidFill>
              </a:rPr>
              <a:t>Ing</a:t>
            </a:r>
            <a:r>
              <a:rPr lang="en-US" sz="1000" dirty="0" smtClean="0">
                <a:solidFill>
                  <a:schemeClr val="tx1"/>
                </a:solidFill>
              </a:rPr>
              <a:t>. Florian </a:t>
            </a:r>
            <a:r>
              <a:rPr lang="en-US" sz="1000" dirty="0" err="1" smtClean="0">
                <a:solidFill>
                  <a:schemeClr val="tx1"/>
                </a:solidFill>
              </a:rPr>
              <a:t>Mehm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Less than 8 bits per color might be ok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eye‘s color resolution is less then its intensity resolution</a:t>
            </a:r>
          </a:p>
          <a:p>
            <a:endParaRPr lang="en-US" dirty="0" smtClean="0"/>
          </a:p>
          <a:p>
            <a:r>
              <a:rPr lang="en-US" dirty="0" smtClean="0"/>
              <a:t>Neighboring pixels likely have similar colors</a:t>
            </a:r>
            <a:endParaRPr lang="en-US" dirty="0"/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compression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8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ETC</a:t>
            </a:r>
            <a:endParaRPr lang="en-US" dirty="0"/>
          </a:p>
          <a:p>
            <a:pPr lvl="1"/>
            <a:r>
              <a:rPr lang="en-US" dirty="0" smtClean="0"/>
              <a:t>Ericsson Texture Compression</a:t>
            </a:r>
          </a:p>
          <a:p>
            <a:pPr lvl="1"/>
            <a:endParaRPr lang="en-US" dirty="0"/>
          </a:p>
          <a:p>
            <a:r>
              <a:rPr lang="en-US" dirty="0" smtClean="0"/>
              <a:t>Compresses 4x4 pixel blocks to 64 bits</a:t>
            </a:r>
            <a:endParaRPr lang="en-US" dirty="0"/>
          </a:p>
          <a:p>
            <a:pPr lvl="1"/>
            <a:r>
              <a:rPr lang="en-US" dirty="0" smtClean="0"/>
              <a:t>Split into two 2x4 groups</a:t>
            </a:r>
          </a:p>
          <a:p>
            <a:pPr lvl="1"/>
            <a:r>
              <a:rPr lang="en-US" dirty="0" smtClean="0"/>
              <a:t>Each gets a 12 bit base color plus 3 bit brightness range selection</a:t>
            </a:r>
          </a:p>
          <a:p>
            <a:pPr lvl="1"/>
            <a:r>
              <a:rPr lang="en-US" dirty="0" smtClean="0"/>
              <a:t>Each pixel gets a 2 bit offset value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17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PVRTC</a:t>
            </a:r>
            <a:endParaRPr lang="en-US" dirty="0"/>
          </a:p>
          <a:p>
            <a:pPr lvl="1"/>
            <a:r>
              <a:rPr lang="en-US" dirty="0" err="1" smtClean="0"/>
              <a:t>PowerVR</a:t>
            </a:r>
            <a:r>
              <a:rPr lang="en-US" dirty="0" smtClean="0"/>
              <a:t> Texture Compression</a:t>
            </a:r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</a:t>
            </a:r>
            <a:endParaRPr lang="de-DE" dirty="0"/>
          </a:p>
        </p:txBody>
      </p:sp>
      <p:pic>
        <p:nvPicPr>
          <p:cNvPr id="10242" name="Picture 2" descr="http://withimagination.imgtec.com/wp-content/uploads/2013/02/03_PVRTC_how_it_wor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452518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8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Compression for images might not be optimal for other textures</a:t>
            </a:r>
            <a:endParaRPr lang="en-US" dirty="0"/>
          </a:p>
          <a:p>
            <a:pPr lvl="1"/>
            <a:r>
              <a:rPr lang="en-US" dirty="0" smtClean="0"/>
              <a:t>But it might just work</a:t>
            </a:r>
          </a:p>
          <a:p>
            <a:pPr lvl="1"/>
            <a:r>
              <a:rPr lang="en-US" dirty="0" err="1" smtClean="0"/>
              <a:t>Swizzling</a:t>
            </a:r>
            <a:r>
              <a:rPr lang="en-US" dirty="0" smtClean="0"/>
              <a:t> channels can help</a:t>
            </a:r>
          </a:p>
          <a:p>
            <a:pPr lvl="1"/>
            <a:endParaRPr lang="en-US" dirty="0"/>
          </a:p>
          <a:p>
            <a:r>
              <a:rPr lang="en-US" dirty="0" smtClean="0"/>
              <a:t>3Dc</a:t>
            </a:r>
          </a:p>
          <a:p>
            <a:pPr lvl="1"/>
            <a:r>
              <a:rPr lang="en-US" dirty="0" smtClean="0"/>
              <a:t>x²+y²+z²=1</a:t>
            </a:r>
          </a:p>
          <a:p>
            <a:pPr lvl="2"/>
            <a:r>
              <a:rPr lang="en-US" dirty="0" smtClean="0"/>
              <a:t>z²=1-x²-y²</a:t>
            </a:r>
          </a:p>
          <a:p>
            <a:pPr lvl="2"/>
            <a:r>
              <a:rPr lang="en-US" dirty="0" smtClean="0"/>
              <a:t>One value can be omitted</a:t>
            </a:r>
            <a:endParaRPr lang="en-US" dirty="0"/>
          </a:p>
          <a:p>
            <a:pPr lvl="1"/>
            <a:r>
              <a:rPr lang="en-US" dirty="0" smtClean="0"/>
              <a:t>Plus block compression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</a:t>
            </a:r>
            <a:r>
              <a:rPr lang="de-DE" dirty="0" err="1" smtClean="0"/>
              <a:t>Maps</a:t>
            </a:r>
            <a:r>
              <a:rPr lang="de-DE" dirty="0" smtClean="0"/>
              <a:t>,…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1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Let the artists do the job</a:t>
            </a:r>
            <a:endParaRPr lang="en-US" dirty="0"/>
          </a:p>
          <a:p>
            <a:endParaRPr lang="de-DE" dirty="0" smtClean="0"/>
          </a:p>
          <a:p>
            <a:r>
              <a:rPr lang="de-DE" dirty="0" smtClean="0"/>
              <a:t>Repeat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endParaRPr lang="de-DE" dirty="0" smtClean="0"/>
          </a:p>
          <a:p>
            <a:pPr lvl="1"/>
            <a:r>
              <a:rPr lang="en-US" dirty="0" smtClean="0"/>
              <a:t>Nobody might notice it when you do it cleverly</a:t>
            </a:r>
            <a:endParaRPr lang="en-US" dirty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Compression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5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Tilemaps</a:t>
            </a:r>
            <a:r>
              <a:rPr lang="de-DE" dirty="0" smtClean="0"/>
              <a:t>/</a:t>
            </a:r>
            <a:r>
              <a:rPr lang="de-DE" dirty="0" err="1" smtClean="0"/>
              <a:t>Tilesets</a:t>
            </a:r>
            <a:endParaRPr lang="de-DE" dirty="0"/>
          </a:p>
        </p:txBody>
      </p:sp>
      <p:pic>
        <p:nvPicPr>
          <p:cNvPr id="1026" name="Picture 2" descr="2D Rend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36967"/>
            <a:ext cx="8487208" cy="35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09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729907" cy="492595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</a:t>
            </a:r>
            <a:r>
              <a:rPr lang="de-DE" dirty="0" smtClean="0"/>
              <a:t> Editors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9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Pitfall</a:t>
            </a:r>
            <a:r>
              <a:rPr lang="de-DE" dirty="0"/>
              <a:t>: The </a:t>
            </a:r>
            <a:r>
              <a:rPr lang="de-DE" dirty="0" err="1"/>
              <a:t>Mayan</a:t>
            </a:r>
            <a:r>
              <a:rPr lang="de-DE" dirty="0"/>
              <a:t> Adventure</a:t>
            </a:r>
          </a:p>
        </p:txBody>
      </p:sp>
      <p:pic>
        <p:nvPicPr>
          <p:cNvPr id="2050" name="Picture 2" descr="http://emu-russia.net/gdb/gen/Pitfall_-_The_Mayan_Advent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34352"/>
            <a:ext cx="5425058" cy="40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03482"/>
            <a:ext cx="6528725" cy="4896544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Warcraft</a:t>
            </a:r>
            <a:r>
              <a:rPr lang="de-DE" dirty="0" smtClean="0"/>
              <a:t> 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164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Bilinear Filtering</a:t>
            </a:r>
            <a:endParaRPr lang="en-US" dirty="0"/>
          </a:p>
          <a:p>
            <a:pPr lvl="1"/>
            <a:r>
              <a:rPr lang="en-US" dirty="0" smtClean="0"/>
              <a:t>Would have to use </a:t>
            </a:r>
            <a:r>
              <a:rPr lang="en-US" dirty="0" err="1" smtClean="0"/>
              <a:t>texels</a:t>
            </a:r>
            <a:r>
              <a:rPr lang="en-US" dirty="0" smtClean="0"/>
              <a:t> from two tiles at tile boundaries</a:t>
            </a:r>
          </a:p>
          <a:p>
            <a:pPr lvl="1"/>
            <a:r>
              <a:rPr lang="en-US" dirty="0" smtClean="0"/>
              <a:t>Complicated</a:t>
            </a:r>
          </a:p>
          <a:p>
            <a:pPr lvl="1"/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Rarely used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Tilemaps</a:t>
            </a:r>
            <a:r>
              <a:rPr lang="de-DE" dirty="0" smtClean="0"/>
              <a:t> in 3D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4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72152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24.10.2014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Mechanics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31.10.2014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07.11.2014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14.11.2014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21.11.2014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Animations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7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28.11.2014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8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05.12.2014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12.12.2014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19.12.2014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11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Multitexturing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28800"/>
            <a:ext cx="6480720" cy="473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Multitexturing</a:t>
            </a:r>
            <a:endParaRPr lang="de-DE" dirty="0"/>
          </a:p>
        </p:txBody>
      </p:sp>
      <p:pic>
        <p:nvPicPr>
          <p:cNvPr id="3074" name="Picture 2" descr="http://static-4.nexusmods.com/15/mods/110/images/824-1-13218231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34193" cy="46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Multitexturing</a:t>
            </a:r>
            <a:endParaRPr lang="de-DE" dirty="0"/>
          </a:p>
        </p:txBody>
      </p:sp>
      <p:pic>
        <p:nvPicPr>
          <p:cNvPr id="4098" name="Picture 2" descr="http://www.mobygames.com/images/shots/l/15751-serious-sam-the-first-encounter-windows-screenshot-detail-textu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46" y="1538480"/>
            <a:ext cx="6480720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Good lighting can hide a lack of details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148" name="Picture 4" descr="http://www.behardware.com/medias/photos_news/00/25/IMG00258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47625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7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More textures, less performance</a:t>
            </a:r>
            <a:endParaRPr lang="en-US" dirty="0"/>
          </a:p>
          <a:p>
            <a:pPr lvl="1"/>
            <a:r>
              <a:rPr lang="en-US" dirty="0" err="1" smtClean="0"/>
              <a:t>Precalculating</a:t>
            </a:r>
            <a:r>
              <a:rPr lang="en-US" dirty="0" smtClean="0"/>
              <a:t> which polys actually use more textures can help</a:t>
            </a:r>
            <a:endParaRPr lang="en-US" dirty="0"/>
          </a:p>
          <a:p>
            <a:pPr marL="179388" lvl="1" indent="-179388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Needs good tool support</a:t>
            </a:r>
            <a:endParaRPr lang="en-US" dirty="0"/>
          </a:p>
          <a:p>
            <a:pPr lvl="1"/>
            <a:r>
              <a:rPr lang="en-US" dirty="0" smtClean="0"/>
              <a:t>Scary communication with artists</a:t>
            </a:r>
          </a:p>
          <a:p>
            <a:pPr lvl="1"/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7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Coarse</a:t>
            </a:r>
            <a:r>
              <a:rPr lang="de-DE" dirty="0" smtClean="0"/>
              <a:t> Streaming</a:t>
            </a:r>
          </a:p>
          <a:p>
            <a:pPr lvl="1"/>
            <a:r>
              <a:rPr lang="en-US" dirty="0" smtClean="0"/>
              <a:t>Load and replace complete assets</a:t>
            </a:r>
            <a:endParaRPr lang="en-US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Streaming</a:t>
            </a:r>
          </a:p>
          <a:p>
            <a:pPr lvl="1"/>
            <a:r>
              <a:rPr lang="en-US" dirty="0" smtClean="0"/>
              <a:t>Load and show/play a single asset bit by bit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1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Similar to level of detail systems</a:t>
            </a:r>
            <a:endParaRPr lang="en-US" dirty="0"/>
          </a:p>
          <a:p>
            <a:pPr lvl="1"/>
            <a:r>
              <a:rPr lang="en-US" dirty="0" smtClean="0"/>
              <a:t>Load big textures for near objects</a:t>
            </a:r>
          </a:p>
          <a:p>
            <a:pPr lvl="1"/>
            <a:r>
              <a:rPr lang="en-US" dirty="0" smtClean="0"/>
              <a:t>Kick out big textures for far away objects</a:t>
            </a:r>
          </a:p>
          <a:p>
            <a:pPr lvl="1"/>
            <a:r>
              <a:rPr lang="en-US" dirty="0" smtClean="0"/>
              <a:t>Maybe blend texture changes in and out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Coarse</a:t>
            </a:r>
            <a:r>
              <a:rPr lang="de-DE" dirty="0" smtClean="0"/>
              <a:t> 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SWIV</a:t>
            </a:r>
            <a:endParaRPr lang="de-DE" dirty="0"/>
          </a:p>
        </p:txBody>
      </p:sp>
      <p:pic>
        <p:nvPicPr>
          <p:cNvPr id="1026" name="Picture 2" descr="http://www.classicamiga.com/images/stories/jreviews/games/S/SWIV%20v1_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06" y="1530349"/>
            <a:ext cx="60960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0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Disks are slow and unreliable</a:t>
            </a:r>
            <a:endParaRPr lang="en-US" dirty="0"/>
          </a:p>
          <a:p>
            <a:pPr lvl="1"/>
            <a:r>
              <a:rPr lang="en-US" dirty="0" smtClean="0"/>
              <a:t>No timing guarantees at all</a:t>
            </a:r>
          </a:p>
          <a:p>
            <a:pPr lvl="1"/>
            <a:r>
              <a:rPr lang="en-US" dirty="0" smtClean="0"/>
              <a:t>Load textures in a second thread,</a:t>
            </a:r>
            <a:br>
              <a:rPr lang="en-US" dirty="0" smtClean="0"/>
            </a:br>
            <a:r>
              <a:rPr lang="en-US" dirty="0" smtClean="0"/>
              <a:t>always have an emergency strategy ready</a:t>
            </a:r>
            <a:br>
              <a:rPr lang="en-US" dirty="0" smtClean="0"/>
            </a:br>
            <a:r>
              <a:rPr lang="en-US" dirty="0" smtClean="0"/>
              <a:t>(keep super low resolution textures of everything in RAM)</a:t>
            </a:r>
          </a:p>
          <a:p>
            <a:pPr lvl="1"/>
            <a:endParaRPr lang="en-US" dirty="0"/>
          </a:p>
          <a:p>
            <a:r>
              <a:rPr lang="en-US" dirty="0" smtClean="0"/>
              <a:t>Changing textures at runtime is problematic</a:t>
            </a:r>
          </a:p>
          <a:p>
            <a:pPr lvl="1"/>
            <a:r>
              <a:rPr lang="en-US" dirty="0" smtClean="0"/>
              <a:t>Driver might decide to convert the texture</a:t>
            </a:r>
            <a:endParaRPr lang="en-US" dirty="0"/>
          </a:p>
          <a:p>
            <a:pPr lvl="1"/>
            <a:r>
              <a:rPr lang="en-US" dirty="0" smtClean="0"/>
              <a:t>Easier on console</a:t>
            </a:r>
          </a:p>
          <a:p>
            <a:pPr lvl="1"/>
            <a:r>
              <a:rPr lang="en-US" dirty="0" smtClean="0"/>
              <a:t>Probably easier with Direct3D 12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streaming</a:t>
            </a:r>
            <a:endParaRPr lang="de-DE" dirty="0"/>
          </a:p>
        </p:txBody>
      </p:sp>
      <p:pic>
        <p:nvPicPr>
          <p:cNvPr id="7170" name="Picture 2" descr="http://www.workingpcgames.com/wp-content/uploads/2014/12/Rage-Game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6" y="1498201"/>
            <a:ext cx="7927979" cy="495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hothardware.com/newsimages/Item19345/stealth-p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00" y="4957200"/>
            <a:ext cx="2039808" cy="153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http://www.giga.de/wp-content/gallery/the-witcher-3-skellige-shots/5_the_witcher_3_wild_hunt_cliff.png?PageSpeed=off&amp;PageSpeedFilters=-resize_images,-resize_rendered_image_dimensions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5975772" cy="336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 huge textures</a:t>
            </a:r>
            <a:endParaRPr lang="en-US" dirty="0"/>
          </a:p>
          <a:p>
            <a:pPr lvl="1"/>
            <a:r>
              <a:rPr lang="en-US" dirty="0" smtClean="0"/>
              <a:t>Rage supports textures of up to </a:t>
            </a:r>
            <a:r>
              <a:rPr lang="de-DE" dirty="0" smtClean="0"/>
              <a:t>128000×128000</a:t>
            </a:r>
          </a:p>
          <a:p>
            <a:pPr lvl="2"/>
            <a:r>
              <a:rPr lang="de-DE" dirty="0" err="1" smtClean="0"/>
              <a:t>That‘s</a:t>
            </a:r>
            <a:r>
              <a:rPr lang="de-DE" dirty="0" smtClean="0"/>
              <a:t> ~60 </a:t>
            </a:r>
            <a:r>
              <a:rPr lang="de-DE" dirty="0" err="1" smtClean="0"/>
              <a:t>GiB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Compression</a:t>
            </a:r>
            <a:endParaRPr lang="de-DE" dirty="0" smtClean="0"/>
          </a:p>
          <a:p>
            <a:pPr lvl="1"/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highly</a:t>
            </a:r>
            <a:r>
              <a:rPr lang="de-DE" dirty="0" smtClean="0"/>
              <a:t> </a:t>
            </a:r>
            <a:r>
              <a:rPr lang="de-DE" dirty="0" err="1" smtClean="0"/>
              <a:t>compressed</a:t>
            </a:r>
            <a:r>
              <a:rPr lang="de-DE" dirty="0" smtClean="0"/>
              <a:t> on </a:t>
            </a:r>
            <a:r>
              <a:rPr lang="de-DE" dirty="0" err="1" smtClean="0"/>
              <a:t>disk</a:t>
            </a:r>
            <a:endParaRPr lang="de-DE" dirty="0"/>
          </a:p>
          <a:p>
            <a:pPr lvl="2"/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lossy</a:t>
            </a:r>
            <a:r>
              <a:rPr lang="de-DE" dirty="0" smtClean="0"/>
              <a:t> JPEG like </a:t>
            </a:r>
            <a:r>
              <a:rPr lang="de-DE" dirty="0" err="1" smtClean="0"/>
              <a:t>compression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endParaRPr lang="de-DE" dirty="0" smtClean="0"/>
          </a:p>
          <a:p>
            <a:pPr lvl="1"/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restrictions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artists</a:t>
            </a:r>
            <a:endParaRPr lang="de-DE" dirty="0" smtClean="0"/>
          </a:p>
          <a:p>
            <a:pPr lvl="2"/>
            <a:r>
              <a:rPr lang="de-DE" dirty="0" smtClean="0"/>
              <a:t>But </a:t>
            </a:r>
            <a:r>
              <a:rPr lang="de-DE" dirty="0" err="1" smtClean="0"/>
              <a:t>toolsets</a:t>
            </a:r>
            <a:r>
              <a:rPr lang="de-DE" dirty="0" smtClean="0"/>
              <a:t> </a:t>
            </a:r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classical</a:t>
            </a:r>
            <a:r>
              <a:rPr lang="de-DE" dirty="0" smtClean="0"/>
              <a:t> </a:t>
            </a:r>
            <a:r>
              <a:rPr lang="de-DE" dirty="0" err="1" smtClean="0"/>
              <a:t>multitexturing</a:t>
            </a:r>
            <a:r>
              <a:rPr lang="de-DE" dirty="0" smtClean="0"/>
              <a:t> tricks</a:t>
            </a:r>
          </a:p>
          <a:p>
            <a:pPr lvl="2"/>
            <a:r>
              <a:rPr lang="de-DE" dirty="0" err="1" smtClean="0"/>
              <a:t>Artists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manually</a:t>
            </a:r>
            <a:r>
              <a:rPr lang="de-DE" dirty="0" smtClean="0"/>
              <a:t> </a:t>
            </a:r>
            <a:r>
              <a:rPr lang="de-DE" dirty="0" err="1" smtClean="0"/>
              <a:t>paint</a:t>
            </a:r>
            <a:r>
              <a:rPr lang="de-DE" dirty="0" smtClean="0"/>
              <a:t> 128000x128000 </a:t>
            </a:r>
            <a:r>
              <a:rPr lang="de-DE" dirty="0" err="1" smtClean="0"/>
              <a:t>pixels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MegaTextures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5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Geometry is split up in tiles</a:t>
            </a:r>
            <a:endParaRPr lang="en-US" dirty="0"/>
          </a:p>
          <a:p>
            <a:pPr lvl="1"/>
            <a:r>
              <a:rPr lang="en-US" dirty="0" smtClean="0"/>
              <a:t>Engine determines screen size of visible tiles</a:t>
            </a:r>
          </a:p>
          <a:p>
            <a:pPr lvl="1"/>
            <a:r>
              <a:rPr lang="en-US" dirty="0" smtClean="0"/>
              <a:t>Loads texture parts in varying sizes to optimize current view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MegaTextures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2" y="2636912"/>
            <a:ext cx="5584029" cy="35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3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endParaRPr lang="de-DE" dirty="0"/>
          </a:p>
        </p:txBody>
      </p:sp>
      <p:pic>
        <p:nvPicPr>
          <p:cNvPr id="8194" name="Picture 2" descr="http://doppelpack-journalismus.com/wp-content/uploads/Geometry-Wa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7" y="1524215"/>
            <a:ext cx="8691677" cy="488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4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widely used</a:t>
            </a:r>
            <a:endParaRPr lang="en-US" dirty="0"/>
          </a:p>
          <a:p>
            <a:pPr lvl="1"/>
            <a:endParaRPr lang="en-US" dirty="0"/>
          </a:p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Special </a:t>
            </a:r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animations</a:t>
            </a:r>
            <a:endParaRPr lang="de-DE" dirty="0" smtClean="0"/>
          </a:p>
          <a:p>
            <a:pPr lvl="1"/>
            <a:r>
              <a:rPr lang="de-DE" dirty="0" smtClean="0"/>
              <a:t>Like </a:t>
            </a:r>
            <a:r>
              <a:rPr lang="de-DE" dirty="0" err="1" smtClean="0"/>
              <a:t>skeletal</a:t>
            </a:r>
            <a:r>
              <a:rPr lang="de-DE" dirty="0" smtClean="0"/>
              <a:t> </a:t>
            </a:r>
            <a:r>
              <a:rPr lang="de-DE" dirty="0" err="1" smtClean="0"/>
              <a:t>animations</a:t>
            </a:r>
            <a:r>
              <a:rPr lang="de-DE" dirty="0" smtClean="0"/>
              <a:t>,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tiny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Compression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01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51" y="1575246"/>
            <a:ext cx="4955474" cy="235818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Compression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70" y="4048370"/>
            <a:ext cx="4969989" cy="23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Y instead of X/Y/Z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Height </a:t>
            </a:r>
            <a:r>
              <a:rPr lang="de-DE" dirty="0" err="1" smtClean="0"/>
              <a:t>Maps</a:t>
            </a:r>
            <a:endParaRPr lang="de-DE" dirty="0"/>
          </a:p>
        </p:txBody>
      </p:sp>
      <p:pic>
        <p:nvPicPr>
          <p:cNvPr id="9218" name="Picture 2" descr="http://www.abload.de/img/1_27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66" y="1988840"/>
            <a:ext cx="6652467" cy="430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47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Remove super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normal </a:t>
            </a:r>
            <a:r>
              <a:rPr lang="de-DE" dirty="0" err="1" smtClean="0"/>
              <a:t>maps</a:t>
            </a:r>
            <a:endParaRPr lang="de-DE" dirty="0" smtClean="0"/>
          </a:p>
          <a:p>
            <a:pPr lvl="1"/>
            <a:r>
              <a:rPr lang="en-US" dirty="0" smtClean="0"/>
              <a:t>Which is a form of compression by itself</a:t>
            </a:r>
          </a:p>
          <a:p>
            <a:pPr lvl="1"/>
            <a:r>
              <a:rPr lang="en-US" dirty="0" smtClean="0"/>
              <a:t>Plus normal can be further compressed</a:t>
            </a:r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</a:t>
            </a:r>
            <a:r>
              <a:rPr lang="de-DE" dirty="0" err="1" smtClean="0"/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64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Same strategies as for textures</a:t>
            </a:r>
          </a:p>
          <a:p>
            <a:pPr lvl="1"/>
            <a:r>
              <a:rPr lang="en-US" dirty="0" smtClean="0"/>
              <a:t>Could be directly plugged into a level of detail system</a:t>
            </a:r>
            <a:endParaRPr lang="en-US" dirty="0"/>
          </a:p>
          <a:p>
            <a:endParaRPr lang="en-US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Coarse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5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6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mp3 and similar compressed formats</a:t>
            </a:r>
            <a:endParaRPr lang="en-US" dirty="0"/>
          </a:p>
          <a:p>
            <a:pPr lvl="1"/>
            <a:r>
              <a:rPr lang="en-US" dirty="0" smtClean="0"/>
              <a:t>Nothing special – at least not anymore</a:t>
            </a:r>
          </a:p>
          <a:p>
            <a:endParaRPr lang="en-US" dirty="0"/>
          </a:p>
          <a:p>
            <a:r>
              <a:rPr lang="en-US" dirty="0" smtClean="0"/>
              <a:t>Coarse streaming for sound effects</a:t>
            </a:r>
          </a:p>
          <a:p>
            <a:pPr lvl="1"/>
            <a:r>
              <a:rPr lang="en-US" dirty="0" smtClean="0"/>
              <a:t>Easy</a:t>
            </a:r>
          </a:p>
          <a:p>
            <a:pPr lvl="2"/>
            <a:r>
              <a:rPr lang="en-US" dirty="0" smtClean="0"/>
              <a:t>Sound effects are short</a:t>
            </a:r>
          </a:p>
          <a:p>
            <a:pPr lvl="2"/>
            <a:r>
              <a:rPr lang="en-US" dirty="0" smtClean="0"/>
              <a:t>Sound effects don’t stay on screen</a:t>
            </a:r>
          </a:p>
          <a:p>
            <a:pPr lvl="2"/>
            <a:r>
              <a:rPr lang="en-US" dirty="0" smtClean="0"/>
              <a:t>Sound effects can stay in CPU RAM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Fine grained streaming for music and maybe speech</a:t>
            </a:r>
            <a:endParaRPr lang="en-US" dirty="0"/>
          </a:p>
          <a:p>
            <a:pPr lvl="1"/>
            <a:r>
              <a:rPr lang="en-US" dirty="0" smtClean="0"/>
              <a:t>Even mp3 players do it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2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endParaRPr lang="de-DE" dirty="0" smtClean="0"/>
          </a:p>
          <a:p>
            <a:pPr lvl="1"/>
            <a:r>
              <a:rPr lang="de-DE" dirty="0" smtClean="0"/>
              <a:t>8 </a:t>
            </a:r>
            <a:r>
              <a:rPr lang="de-DE" dirty="0" err="1" smtClean="0"/>
              <a:t>GiB</a:t>
            </a:r>
            <a:r>
              <a:rPr lang="de-DE" dirty="0" smtClean="0"/>
              <a:t> RAM</a:t>
            </a:r>
          </a:p>
          <a:p>
            <a:pPr lvl="1"/>
            <a:r>
              <a:rPr lang="de-DE" dirty="0" smtClean="0"/>
              <a:t>2 </a:t>
            </a:r>
            <a:r>
              <a:rPr lang="de-DE" dirty="0" err="1" smtClean="0"/>
              <a:t>GiB</a:t>
            </a:r>
            <a:r>
              <a:rPr lang="de-DE" dirty="0" smtClean="0"/>
              <a:t> Video-RAM</a:t>
            </a:r>
          </a:p>
          <a:p>
            <a:pPr lvl="1"/>
            <a:r>
              <a:rPr lang="de-DE" dirty="0" smtClean="0"/>
              <a:t>50 </a:t>
            </a:r>
            <a:r>
              <a:rPr lang="de-DE" dirty="0" err="1" smtClean="0"/>
              <a:t>GiB</a:t>
            </a:r>
            <a:r>
              <a:rPr lang="de-DE" dirty="0" smtClean="0"/>
              <a:t> on </a:t>
            </a:r>
            <a:r>
              <a:rPr lang="de-DE" dirty="0" err="1" smtClean="0"/>
              <a:t>disk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All SNES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ever</a:t>
            </a:r>
            <a:r>
              <a:rPr lang="de-DE" dirty="0" smtClean="0"/>
              <a:t> (</a:t>
            </a:r>
            <a:r>
              <a:rPr lang="de-DE" dirty="0" err="1" smtClean="0"/>
              <a:t>including</a:t>
            </a:r>
            <a:r>
              <a:rPr lang="de-DE" dirty="0" smtClean="0"/>
              <a:t> all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~3000 </a:t>
            </a:r>
            <a:r>
              <a:rPr lang="de-DE" dirty="0" err="1" smtClean="0"/>
              <a:t>games</a:t>
            </a:r>
            <a:endParaRPr lang="de-DE" dirty="0"/>
          </a:p>
          <a:p>
            <a:pPr lvl="1"/>
            <a:r>
              <a:rPr lang="de-DE" dirty="0" smtClean="0"/>
              <a:t>~4.5 </a:t>
            </a:r>
            <a:r>
              <a:rPr lang="de-DE" dirty="0" err="1" smtClean="0"/>
              <a:t>GiB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Today‘s</a:t>
            </a:r>
            <a:r>
              <a:rPr lang="de-DE" dirty="0" smtClean="0"/>
              <a:t> Games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21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32 bit floats</a:t>
            </a:r>
            <a:endParaRPr lang="en-US" dirty="0"/>
          </a:p>
          <a:p>
            <a:pPr lvl="1"/>
            <a:r>
              <a:rPr lang="en-US" dirty="0" smtClean="0"/>
              <a:t>“total </a:t>
            </a:r>
            <a:r>
              <a:rPr lang="en-US" dirty="0"/>
              <a:t>precision is 24 bits (equivalent to log</a:t>
            </a:r>
            <a:r>
              <a:rPr lang="en-US" baseline="-25000" dirty="0"/>
              <a:t>10</a:t>
            </a:r>
            <a:r>
              <a:rPr lang="en-US" dirty="0"/>
              <a:t>(2</a:t>
            </a:r>
            <a:r>
              <a:rPr lang="en-US" baseline="30000" dirty="0"/>
              <a:t>24</a:t>
            </a:r>
            <a:r>
              <a:rPr lang="en-US" dirty="0"/>
              <a:t>) ≈ 7.225 decimal digits</a:t>
            </a:r>
            <a:r>
              <a:rPr lang="en-US" dirty="0" smtClean="0"/>
              <a:t>)”</a:t>
            </a:r>
          </a:p>
          <a:p>
            <a:pPr lvl="2"/>
            <a:r>
              <a:rPr lang="en-US" dirty="0" smtClean="0"/>
              <a:t>Can be a little tight for big worlds</a:t>
            </a:r>
          </a:p>
          <a:p>
            <a:endParaRPr lang="en-US" dirty="0" smtClean="0"/>
          </a:p>
          <a:p>
            <a:r>
              <a:rPr lang="en-US" dirty="0"/>
              <a:t>Use 64 bit floats for positions</a:t>
            </a:r>
          </a:p>
          <a:p>
            <a:pPr lvl="1"/>
            <a:r>
              <a:rPr lang="en-US" dirty="0"/>
              <a:t>Hard to integrate 32 bit physics engines</a:t>
            </a:r>
          </a:p>
          <a:p>
            <a:endParaRPr lang="en-US" dirty="0"/>
          </a:p>
          <a:p>
            <a:r>
              <a:rPr lang="de-DE" dirty="0" smtClean="0"/>
              <a:t>Split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Shift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 smtClean="0"/>
          </a:p>
          <a:p>
            <a:pPr lvl="1"/>
            <a:r>
              <a:rPr lang="en-US" dirty="0" smtClean="0"/>
              <a:t>Split the world</a:t>
            </a:r>
          </a:p>
          <a:p>
            <a:pPr lvl="1"/>
            <a:r>
              <a:rPr lang="en-US" dirty="0" smtClean="0"/>
              <a:t>Shift the closest parts to a position nearer at the camera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de-DE" dirty="0"/>
          </a:p>
          <a:p>
            <a:pPr lvl="1"/>
            <a:endParaRPr lang="en-US" dirty="0" smtClean="0"/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Really</a:t>
            </a:r>
            <a:r>
              <a:rPr lang="de-DE" dirty="0" smtClean="0"/>
              <a:t> Big </a:t>
            </a:r>
            <a:r>
              <a:rPr lang="de-DE" dirty="0" err="1" smtClean="0"/>
              <a:t>Worlds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7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Sampling</a:t>
            </a:r>
            <a:endParaRPr lang="en-US" dirty="0"/>
          </a:p>
          <a:p>
            <a:pPr lvl="1"/>
            <a:r>
              <a:rPr lang="en-US" dirty="0" smtClean="0"/>
              <a:t>Samples at random intervals</a:t>
            </a:r>
          </a:p>
          <a:p>
            <a:pPr lvl="1"/>
            <a:r>
              <a:rPr lang="en-US" dirty="0" smtClean="0"/>
              <a:t>Does not modify code</a:t>
            </a:r>
          </a:p>
          <a:p>
            <a:endParaRPr lang="en-US" dirty="0" smtClean="0"/>
          </a:p>
          <a:p>
            <a:r>
              <a:rPr lang="en-US" dirty="0" smtClean="0"/>
              <a:t>Instrumentation</a:t>
            </a:r>
            <a:endParaRPr lang="en-US" dirty="0"/>
          </a:p>
          <a:p>
            <a:pPr lvl="1"/>
            <a:r>
              <a:rPr lang="en-US" dirty="0" smtClean="0"/>
              <a:t>Adds sampling code to binary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de-DE" dirty="0"/>
          </a:p>
          <a:p>
            <a:pPr lvl="1"/>
            <a:endParaRPr lang="en-US" dirty="0" smtClean="0"/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Profiling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CPU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circuitry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measures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characteristics</a:t>
            </a:r>
            <a:endParaRPr lang="de-DE" dirty="0" smtClean="0"/>
          </a:p>
          <a:p>
            <a:pPr lvl="1"/>
            <a:r>
              <a:rPr lang="en-US" dirty="0" smtClean="0"/>
              <a:t>Like number of cache misses,…</a:t>
            </a:r>
          </a:p>
          <a:p>
            <a:pPr lvl="1"/>
            <a:endParaRPr lang="en-US" dirty="0"/>
          </a:p>
          <a:p>
            <a:r>
              <a:rPr lang="en-US" dirty="0" smtClean="0"/>
              <a:t>Can be read by CPU specific profiling tools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Counters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4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trying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a „non-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“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cities</a:t>
            </a:r>
            <a:endParaRPr lang="de-DE" dirty="0"/>
          </a:p>
          <a:p>
            <a:r>
              <a:rPr lang="de-DE" dirty="0" smtClean="0"/>
              <a:t>A </a:t>
            </a:r>
            <a:r>
              <a:rPr lang="de-DE" dirty="0" err="1" smtClean="0"/>
              <a:t>regular</a:t>
            </a:r>
            <a:r>
              <a:rPr lang="de-DE" dirty="0" smtClean="0"/>
              <a:t> </a:t>
            </a:r>
            <a:r>
              <a:rPr lang="de-DE" dirty="0" err="1" smtClean="0"/>
              <a:t>convex</a:t>
            </a:r>
            <a:r>
              <a:rPr lang="de-DE" dirty="0" smtClean="0"/>
              <a:t> </a:t>
            </a:r>
            <a:r>
              <a:rPr lang="de-DE" dirty="0" err="1" smtClean="0"/>
              <a:t>hull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not </a:t>
            </a:r>
            <a:r>
              <a:rPr lang="de-DE" dirty="0" err="1" smtClean="0"/>
              <a:t>approximate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/>
              <a:t> </a:t>
            </a:r>
            <a:r>
              <a:rPr lang="de-DE" dirty="0" smtClean="0"/>
              <a:t>mental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„</a:t>
            </a:r>
            <a:r>
              <a:rPr lang="de-DE" dirty="0" err="1" smtClean="0"/>
              <a:t>border</a:t>
            </a:r>
            <a:r>
              <a:rPr lang="de-DE" dirty="0" smtClean="0"/>
              <a:t>“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regions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264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2.1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cities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visualize</a:t>
            </a:r>
            <a:r>
              <a:rPr lang="de-DE" dirty="0" smtClean="0"/>
              <a:t> </a:t>
            </a:r>
            <a:r>
              <a:rPr lang="de-DE" dirty="0" err="1" smtClean="0"/>
              <a:t>those</a:t>
            </a:r>
            <a:r>
              <a:rPr lang="de-DE" dirty="0" smtClean="0"/>
              <a:t> </a:t>
            </a:r>
            <a:r>
              <a:rPr lang="de-DE" dirty="0" err="1" smtClean="0"/>
              <a:t>areas</a:t>
            </a:r>
            <a:endParaRPr lang="de-DE" dirty="0" smtClean="0"/>
          </a:p>
          <a:p>
            <a:r>
              <a:rPr lang="de-DE" dirty="0" err="1" smtClean="0"/>
              <a:t>Maybe</a:t>
            </a:r>
            <a:r>
              <a:rPr lang="de-DE" dirty="0" smtClean="0"/>
              <a:t> </a:t>
            </a:r>
            <a:r>
              <a:rPr lang="de-DE" dirty="0" err="1" smtClean="0"/>
              <a:t>blur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soften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rounder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„</a:t>
            </a:r>
            <a:r>
              <a:rPr lang="de-DE" dirty="0" err="1" smtClean="0"/>
              <a:t>islands</a:t>
            </a:r>
            <a:r>
              <a:rPr lang="de-DE" dirty="0" smtClean="0"/>
              <a:t>“?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84" y="3305702"/>
            <a:ext cx="5499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2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See Paper „</a:t>
            </a:r>
            <a:r>
              <a:rPr lang="en-US" dirty="0" smtClean="0"/>
              <a:t>What Is the Region Occupied by a Set of Points?” by Antony Galton and Matt </a:t>
            </a:r>
            <a:r>
              <a:rPr lang="en-US" dirty="0" err="1" smtClean="0"/>
              <a:t>Duckham</a:t>
            </a:r>
            <a:r>
              <a:rPr lang="en-US" dirty="0" smtClean="0"/>
              <a:t> for more info on the problem of “non-convex hulls” (</a:t>
            </a:r>
            <a:r>
              <a:rPr lang="pl-PL" dirty="0" smtClean="0"/>
              <a:t>http://</a:t>
            </a:r>
            <a:r>
              <a:rPr lang="pl-PL" dirty="0" err="1" smtClean="0"/>
              <a:t>www.geosensor.net</a:t>
            </a:r>
            <a:r>
              <a:rPr lang="pl-PL" dirty="0" smtClean="0"/>
              <a:t>/</a:t>
            </a:r>
            <a:r>
              <a:rPr lang="pl-PL" dirty="0" err="1" smtClean="0"/>
              <a:t>papers</a:t>
            </a:r>
            <a:r>
              <a:rPr lang="pl-PL" dirty="0" smtClean="0"/>
              <a:t>/galton06.GISCIENCE.pdf)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9034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Easier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in 1D</a:t>
            </a:r>
          </a:p>
          <a:p>
            <a:r>
              <a:rPr lang="de-DE" dirty="0" smtClean="0"/>
              <a:t>An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sudden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 smtClean="0"/>
          </a:p>
          <a:p>
            <a:r>
              <a:rPr lang="de-DE" dirty="0" smtClean="0"/>
              <a:t>1D </a:t>
            </a:r>
            <a:r>
              <a:rPr lang="de-DE" dirty="0" err="1" smtClean="0"/>
              <a:t>kernel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-1 2 -1</a:t>
            </a:r>
          </a:p>
        </p:txBody>
      </p:sp>
      <p:grpSp>
        <p:nvGrpSpPr>
          <p:cNvPr id="10" name="Gruppierung 9"/>
          <p:cNvGrpSpPr/>
          <p:nvPr/>
        </p:nvGrpSpPr>
        <p:grpSpPr>
          <a:xfrm>
            <a:off x="1800192" y="4096307"/>
            <a:ext cx="5414532" cy="1018843"/>
            <a:chOff x="1130353" y="3586886"/>
            <a:chExt cx="5414532" cy="1018843"/>
          </a:xfrm>
        </p:grpSpPr>
        <p:cxnSp>
          <p:nvCxnSpPr>
            <p:cNvPr id="5" name="Gerade Verbindung 4"/>
            <p:cNvCxnSpPr/>
            <p:nvPr/>
          </p:nvCxnSpPr>
          <p:spPr>
            <a:xfrm>
              <a:off x="1130353" y="4605729"/>
              <a:ext cx="23723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 flipV="1">
              <a:off x="3502700" y="3586886"/>
              <a:ext cx="0" cy="10188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>
              <a:off x="3502700" y="3586886"/>
              <a:ext cx="30421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6021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If</a:t>
            </a:r>
            <a:r>
              <a:rPr lang="de-DE" dirty="0" smtClean="0"/>
              <a:t> all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pixels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constant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p1 = p2 = p3 = c</a:t>
            </a:r>
          </a:p>
          <a:p>
            <a:pPr lvl="1"/>
            <a:r>
              <a:rPr lang="de-DE" dirty="0" err="1" smtClean="0"/>
              <a:t>Result</a:t>
            </a:r>
            <a:r>
              <a:rPr lang="de-DE" dirty="0" smtClean="0"/>
              <a:t> = -1c + 2c – 1c</a:t>
            </a:r>
          </a:p>
          <a:p>
            <a:pPr lvl="1"/>
            <a:r>
              <a:rPr lang="de-DE" dirty="0" smtClean="0"/>
              <a:t>= 2c – 2c = 0</a:t>
            </a:r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different</a:t>
            </a:r>
          </a:p>
          <a:p>
            <a:pPr lvl="1"/>
            <a:r>
              <a:rPr lang="de-DE" dirty="0" smtClean="0"/>
              <a:t>p1 = c1, p2 = p3 = c2</a:t>
            </a:r>
          </a:p>
          <a:p>
            <a:pPr lvl="1"/>
            <a:r>
              <a:rPr lang="de-DE" dirty="0" err="1" smtClean="0"/>
              <a:t>Result</a:t>
            </a:r>
            <a:r>
              <a:rPr lang="de-DE" dirty="0" smtClean="0"/>
              <a:t> = -1c1 + 2c2 –c2</a:t>
            </a:r>
          </a:p>
          <a:p>
            <a:pPr lvl="1"/>
            <a:r>
              <a:rPr lang="de-DE" dirty="0" smtClean="0"/>
              <a:t>= c2 – c1</a:t>
            </a:r>
          </a:p>
          <a:p>
            <a:r>
              <a:rPr lang="de-DE" dirty="0" smtClean="0">
                <a:sym typeface="Wingdings"/>
              </a:rPr>
              <a:t> Constant </a:t>
            </a:r>
            <a:r>
              <a:rPr lang="de-DE" dirty="0" err="1" smtClean="0">
                <a:sym typeface="Wingdings"/>
              </a:rPr>
              <a:t>areas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image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become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black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edges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remain</a:t>
            </a:r>
            <a:endParaRPr lang="de-DE" dirty="0" smtClean="0"/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585358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2.3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With</a:t>
            </a:r>
            <a:r>
              <a:rPr lang="de-DE" dirty="0" smtClean="0"/>
              <a:t> larger </a:t>
            </a:r>
            <a:r>
              <a:rPr lang="de-DE" dirty="0" err="1" smtClean="0"/>
              <a:t>sigma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curve</a:t>
            </a:r>
            <a:r>
              <a:rPr lang="de-DE" dirty="0" smtClean="0"/>
              <a:t>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reach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high, </a:t>
            </a:r>
            <a:r>
              <a:rPr lang="de-DE" dirty="0" err="1" smtClean="0"/>
              <a:t>becomes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stretched</a:t>
            </a:r>
            <a:r>
              <a:rPr lang="de-DE" dirty="0" smtClean="0"/>
              <a:t> out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area</a:t>
            </a:r>
            <a:r>
              <a:rPr lang="de-DE" dirty="0" smtClean="0"/>
              <a:t>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curve</a:t>
            </a:r>
            <a:r>
              <a:rPr lang="de-DE" dirty="0" smtClean="0"/>
              <a:t> </a:t>
            </a:r>
            <a:r>
              <a:rPr lang="de-DE" dirty="0" err="1" smtClean="0"/>
              <a:t>stays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</a:t>
            </a:r>
          </a:p>
          <a:p>
            <a:r>
              <a:rPr lang="de-DE" dirty="0" smtClean="0">
                <a:sym typeface="Wingdings"/>
              </a:rPr>
              <a:t> The </a:t>
            </a:r>
            <a:r>
              <a:rPr lang="de-DE" dirty="0" err="1" smtClean="0">
                <a:sym typeface="Wingdings"/>
              </a:rPr>
              <a:t>curve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becomes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wider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therefore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visibly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cut</a:t>
            </a:r>
            <a:r>
              <a:rPr lang="de-DE" dirty="0" smtClean="0">
                <a:sym typeface="Wingdings"/>
              </a:rPr>
              <a:t> off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we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use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coefficients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without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normalizing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they</a:t>
            </a:r>
            <a:r>
              <a:rPr lang="de-DE" dirty="0" smtClean="0">
                <a:sym typeface="Wingdings"/>
              </a:rPr>
              <a:t> will not </a:t>
            </a:r>
            <a:r>
              <a:rPr lang="de-DE" dirty="0" err="1" smtClean="0">
                <a:sym typeface="Wingdings"/>
              </a:rPr>
              <a:t>add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up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1</a:t>
            </a:r>
            <a:endParaRPr lang="de-DE" dirty="0" smtClean="0">
              <a:sym typeface="Wingdings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/>
              </a:rPr>
              <a:t>Without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normalizing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we</a:t>
            </a:r>
            <a:r>
              <a:rPr lang="de-DE" dirty="0" smtClean="0">
                <a:sym typeface="Wingdings"/>
              </a:rPr>
              <a:t> will </a:t>
            </a:r>
            <a:r>
              <a:rPr lang="de-DE" dirty="0" err="1" smtClean="0">
                <a:sym typeface="Wingdings"/>
              </a:rPr>
              <a:t>change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brightness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image</a:t>
            </a:r>
            <a:endParaRPr lang="de-DE" dirty="0" smtClean="0">
              <a:sym typeface="Wingdings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789040"/>
            <a:ext cx="3604651" cy="25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4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uncompressed</a:t>
            </a:r>
            <a:r>
              <a:rPr lang="de-DE" dirty="0"/>
              <a:t> </a:t>
            </a:r>
            <a:r>
              <a:rPr lang="de-DE" dirty="0" err="1"/>
              <a:t>texture</a:t>
            </a:r>
            <a:endParaRPr lang="de-DE" dirty="0"/>
          </a:p>
          <a:p>
            <a:pPr lvl="1"/>
            <a:r>
              <a:rPr lang="de-DE" dirty="0"/>
              <a:t>4096 x 4096 x 4 Bytes = 67108864 Bytes = 64 </a:t>
            </a:r>
            <a:r>
              <a:rPr lang="de-DE" dirty="0" err="1"/>
              <a:t>MiB</a:t>
            </a:r>
            <a:endParaRPr lang="de-DE" dirty="0"/>
          </a:p>
          <a:p>
            <a:pPr lvl="1"/>
            <a:r>
              <a:rPr lang="de-DE" dirty="0"/>
              <a:t>2 </a:t>
            </a:r>
            <a:r>
              <a:rPr lang="de-DE" dirty="0" err="1"/>
              <a:t>GiB</a:t>
            </a:r>
            <a:r>
              <a:rPr lang="de-DE" dirty="0"/>
              <a:t> / 64 </a:t>
            </a:r>
            <a:r>
              <a:rPr lang="de-DE" dirty="0" err="1"/>
              <a:t>MiB</a:t>
            </a:r>
            <a:r>
              <a:rPr lang="de-DE" dirty="0"/>
              <a:t> = </a:t>
            </a:r>
            <a:r>
              <a:rPr lang="de-DE" dirty="0" smtClean="0"/>
              <a:t>32</a:t>
            </a:r>
          </a:p>
          <a:p>
            <a:pPr lvl="1"/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rendering</a:t>
            </a:r>
            <a:r>
              <a:rPr lang="de-DE" dirty="0" smtClean="0"/>
              <a:t> – </a:t>
            </a:r>
            <a:r>
              <a:rPr lang="de-DE" dirty="0" err="1" smtClean="0"/>
              <a:t>typically</a:t>
            </a:r>
            <a:r>
              <a:rPr lang="de-DE" dirty="0" smtClean="0"/>
              <a:t> 4 </a:t>
            </a:r>
            <a:r>
              <a:rPr lang="de-DE" dirty="0" err="1" smtClean="0"/>
              <a:t>textures</a:t>
            </a: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/>
              <a:t>D</a:t>
            </a:r>
            <a:r>
              <a:rPr lang="de-DE" dirty="0" smtClean="0"/>
              <a:t>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80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70" y="1484313"/>
            <a:ext cx="8072272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Killzone</a:t>
            </a:r>
            <a:r>
              <a:rPr lang="de-DE" dirty="0" smtClean="0"/>
              <a:t> 4 CPU </a:t>
            </a:r>
            <a:r>
              <a:rPr lang="de-DE" dirty="0" err="1" smtClean="0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18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2001598"/>
            <a:ext cx="8640763" cy="3934304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Killzone</a:t>
            </a:r>
            <a:r>
              <a:rPr lang="de-DE" dirty="0" smtClean="0"/>
              <a:t> 4 GPU </a:t>
            </a:r>
            <a:r>
              <a:rPr lang="de-DE" dirty="0" err="1" smtClean="0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6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PNG</a:t>
            </a:r>
          </a:p>
          <a:p>
            <a:pPr lvl="1"/>
            <a:r>
              <a:rPr lang="en-US" dirty="0" smtClean="0"/>
              <a:t>Lossless</a:t>
            </a:r>
          </a:p>
          <a:p>
            <a:pPr lvl="1"/>
            <a:r>
              <a:rPr lang="en-US" dirty="0" smtClean="0"/>
              <a:t>Compression highly dependent on image content</a:t>
            </a:r>
          </a:p>
          <a:p>
            <a:pPr lvl="1"/>
            <a:endParaRPr lang="en-US" dirty="0"/>
          </a:p>
          <a:p>
            <a:r>
              <a:rPr lang="en-US" dirty="0" smtClean="0"/>
              <a:t>JPEG</a:t>
            </a:r>
          </a:p>
          <a:p>
            <a:pPr lvl="1"/>
            <a:r>
              <a:rPr lang="en-US" dirty="0" err="1" smtClean="0"/>
              <a:t>Lossy</a:t>
            </a:r>
            <a:endParaRPr lang="en-US" dirty="0"/>
          </a:p>
          <a:p>
            <a:pPr lvl="1"/>
            <a:r>
              <a:rPr lang="en-US" dirty="0" smtClean="0"/>
              <a:t>Generally strong compression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</a:t>
            </a:r>
            <a:endParaRPr lang="en-US" dirty="0"/>
          </a:p>
          <a:p>
            <a:pPr lvl="1"/>
            <a:r>
              <a:rPr lang="en-US" dirty="0" smtClean="0"/>
              <a:t>Slow decompression</a:t>
            </a:r>
          </a:p>
          <a:p>
            <a:pPr lvl="2"/>
            <a:r>
              <a:rPr lang="en-US" dirty="0" smtClean="0"/>
              <a:t>Can slow down loading times</a:t>
            </a:r>
            <a:endParaRPr lang="en-US" dirty="0"/>
          </a:p>
          <a:p>
            <a:pPr lvl="1"/>
            <a:r>
              <a:rPr lang="en-US" dirty="0" smtClean="0"/>
              <a:t>Not possible to access a single pixel while compressed</a:t>
            </a:r>
          </a:p>
          <a:p>
            <a:pPr lvl="2"/>
            <a:r>
              <a:rPr lang="en-US" dirty="0" smtClean="0"/>
              <a:t>Not usable for image computations</a:t>
            </a:r>
            <a:br>
              <a:rPr lang="en-US" dirty="0" smtClean="0"/>
            </a:br>
            <a:r>
              <a:rPr lang="en-US" dirty="0" smtClean="0"/>
              <a:t>aka not usable as a texture format</a:t>
            </a:r>
          </a:p>
          <a:p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PNG </a:t>
            </a:r>
            <a:r>
              <a:rPr lang="de-DE" dirty="0" err="1" smtClean="0"/>
              <a:t>and</a:t>
            </a:r>
            <a:r>
              <a:rPr lang="de-DE" dirty="0" smtClean="0"/>
              <a:t> JPEG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4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Many different formats</a:t>
            </a:r>
            <a:endParaRPr lang="en-US" dirty="0"/>
          </a:p>
          <a:p>
            <a:pPr lvl="1"/>
            <a:r>
              <a:rPr lang="en-US" dirty="0" smtClean="0"/>
              <a:t>S3TC, PVRTC, ASTC,…</a:t>
            </a:r>
          </a:p>
          <a:p>
            <a:pPr lvl="1"/>
            <a:r>
              <a:rPr lang="en-US" dirty="0"/>
              <a:t>Has to be supported by GPU and Graphics </a:t>
            </a:r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Of course much of it is patented and hard to standardize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Design goals</a:t>
            </a:r>
          </a:p>
          <a:p>
            <a:pPr lvl="1"/>
            <a:r>
              <a:rPr lang="en-US" dirty="0" smtClean="0"/>
              <a:t>High compression</a:t>
            </a:r>
            <a:endParaRPr lang="en-US" dirty="0"/>
          </a:p>
          <a:p>
            <a:pPr lvl="1"/>
            <a:r>
              <a:rPr lang="en-US" dirty="0" smtClean="0"/>
              <a:t>Low visual degradation</a:t>
            </a:r>
          </a:p>
          <a:p>
            <a:pPr lvl="1"/>
            <a:r>
              <a:rPr lang="en-US" dirty="0" smtClean="0"/>
              <a:t>Efficient single pixel access</a:t>
            </a:r>
          </a:p>
          <a:p>
            <a:pPr lvl="2"/>
            <a:r>
              <a:rPr lang="en-US" dirty="0" smtClean="0"/>
              <a:t>Constant size of a pixel or a pixel block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Compression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88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1074</Words>
  <Application>Microsoft Office PowerPoint</Application>
  <PresentationFormat>Bildschirmpräsentation (4:3)</PresentationFormat>
  <Paragraphs>311</Paragraphs>
  <Slides>48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Stafford</vt:lpstr>
      <vt:lpstr>Times New Roman</vt:lpstr>
      <vt:lpstr>Wingdings</vt:lpstr>
      <vt:lpstr>1_H0</vt:lpstr>
      <vt:lpstr>Game Technology</vt:lpstr>
      <vt:lpstr>Preliminary timetable</vt:lpstr>
      <vt:lpstr>PowerPoint-Präsentation</vt:lpstr>
      <vt:lpstr>Today‘s Games</vt:lpstr>
      <vt:lpstr>Today‘s Data</vt:lpstr>
      <vt:lpstr>Killzone 4 CPU data</vt:lpstr>
      <vt:lpstr>Killzone 4 GPU data</vt:lpstr>
      <vt:lpstr>PNG and JPEG</vt:lpstr>
      <vt:lpstr>Texture Compression</vt:lpstr>
      <vt:lpstr>Possible compression strategies</vt:lpstr>
      <vt:lpstr>Example 1</vt:lpstr>
      <vt:lpstr>Example 2</vt:lpstr>
      <vt:lpstr>Normal Maps,…</vt:lpstr>
      <vt:lpstr>Manual Compression</vt:lpstr>
      <vt:lpstr>Tilemaps/Tilesets</vt:lpstr>
      <vt:lpstr>Tile Editors</vt:lpstr>
      <vt:lpstr>Pitfall: The Mayan Adventure</vt:lpstr>
      <vt:lpstr>Warcraft 3</vt:lpstr>
      <vt:lpstr>Tilemaps in 3D</vt:lpstr>
      <vt:lpstr>Multitexturing</vt:lpstr>
      <vt:lpstr>Multitexturing</vt:lpstr>
      <vt:lpstr>Multitexturing</vt:lpstr>
      <vt:lpstr>PowerPoint-Präsentation</vt:lpstr>
      <vt:lpstr>Problems</vt:lpstr>
      <vt:lpstr>Streaming</vt:lpstr>
      <vt:lpstr>Coarse Streaming</vt:lpstr>
      <vt:lpstr>SWIV</vt:lpstr>
      <vt:lpstr>Problems</vt:lpstr>
      <vt:lpstr>Fine grained texture streaming</vt:lpstr>
      <vt:lpstr>MegaTextures</vt:lpstr>
      <vt:lpstr>MegaTextures</vt:lpstr>
      <vt:lpstr>Geometry</vt:lpstr>
      <vt:lpstr>Geometry Compression</vt:lpstr>
      <vt:lpstr>Manual Compression</vt:lpstr>
      <vt:lpstr>Height Maps</vt:lpstr>
      <vt:lpstr>Normal Maps</vt:lpstr>
      <vt:lpstr>Coarse Geometry Streaming</vt:lpstr>
      <vt:lpstr>Fine grained geometry streaming</vt:lpstr>
      <vt:lpstr>Sound</vt:lpstr>
      <vt:lpstr>Really Big Worlds</vt:lpstr>
      <vt:lpstr>Profiling</vt:lpstr>
      <vt:lpstr>Performance Counters</vt:lpstr>
      <vt:lpstr>Task 2.1</vt:lpstr>
      <vt:lpstr>Task 2.1</vt:lpstr>
      <vt:lpstr>Task 2.1</vt:lpstr>
      <vt:lpstr>Task 2.2</vt:lpstr>
      <vt:lpstr>Task 2.2</vt:lpstr>
      <vt:lpstr>Task 2.3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Robert Konrad</cp:lastModifiedBy>
  <cp:revision>531</cp:revision>
  <dcterms:modified xsi:type="dcterms:W3CDTF">2015-01-16T10:33:32Z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